
<file path=[Content_Types].xml><?xml version="1.0" encoding="utf-8"?>
<Types xmlns="http://schemas.openxmlformats.org/package/2006/content-types">
  <Default Extension="png" ContentType="image/png"/>
  <Default Extension="wmf" ContentType="image/x-wmf"/>
  <Default Extension="wma" ContentType="audio/x-ms-wma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258" r:id="rId3"/>
    <p:sldId id="260" r:id="rId4"/>
  </p:sldIdLst>
  <p:sldSz cx="6858000" cy="9144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B811"/>
    <a:srgbClr val="D2232B"/>
    <a:srgbClr val="00ADEE"/>
    <a:srgbClr val="FCF6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56" d="100"/>
          <a:sy n="56" d="100"/>
        </p:scale>
        <p:origin x="2220" y="8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17-06-2015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57343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17-06-2015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25292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17-06-2015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74207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17-06-2015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57759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17-06-2015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22448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17-06-2015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82584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17-06-2015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50319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17-06-2015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85258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17-06-2015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3533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17-06-2015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3235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17-06-2015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11812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B4D5B-54BF-400E-B3C3-529C9F431AB3}" type="datetimeFigureOut">
              <a:rPr lang="es-CL" smtClean="0"/>
              <a:t>17-06-2015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92136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microsoft.com/office/2007/relationships/media" Target="../media/media7.wma"/><Relationship Id="rId18" Type="http://schemas.openxmlformats.org/officeDocument/2006/relationships/audio" Target="../media/media9.wma"/><Relationship Id="rId26" Type="http://schemas.openxmlformats.org/officeDocument/2006/relationships/image" Target="../media/image8.png"/><Relationship Id="rId3" Type="http://schemas.microsoft.com/office/2007/relationships/media" Target="../media/media2.wma"/><Relationship Id="rId21" Type="http://schemas.openxmlformats.org/officeDocument/2006/relationships/image" Target="../media/image3.wmf"/><Relationship Id="rId7" Type="http://schemas.microsoft.com/office/2007/relationships/media" Target="../media/media4.wma"/><Relationship Id="rId12" Type="http://schemas.openxmlformats.org/officeDocument/2006/relationships/audio" Target="../media/media6.wma"/><Relationship Id="rId17" Type="http://schemas.microsoft.com/office/2007/relationships/media" Target="../media/media9.wma"/><Relationship Id="rId25" Type="http://schemas.openxmlformats.org/officeDocument/2006/relationships/image" Target="../media/image7.png"/><Relationship Id="rId2" Type="http://schemas.openxmlformats.org/officeDocument/2006/relationships/audio" Target="../media/media1.wma"/><Relationship Id="rId16" Type="http://schemas.openxmlformats.org/officeDocument/2006/relationships/audio" Target="../media/media8.wma"/><Relationship Id="rId20" Type="http://schemas.openxmlformats.org/officeDocument/2006/relationships/audio" Target="../media/audio1.wav"/><Relationship Id="rId29" Type="http://schemas.openxmlformats.org/officeDocument/2006/relationships/image" Target="../media/image10.png"/><Relationship Id="rId1" Type="http://schemas.microsoft.com/office/2007/relationships/media" Target="../media/media1.wma"/><Relationship Id="rId6" Type="http://schemas.openxmlformats.org/officeDocument/2006/relationships/audio" Target="../media/media3.wma"/><Relationship Id="rId11" Type="http://schemas.microsoft.com/office/2007/relationships/media" Target="../media/media6.wma"/><Relationship Id="rId24" Type="http://schemas.openxmlformats.org/officeDocument/2006/relationships/image" Target="../media/image6.png"/><Relationship Id="rId32" Type="http://schemas.openxmlformats.org/officeDocument/2006/relationships/image" Target="../media/image13.emf"/><Relationship Id="rId5" Type="http://schemas.microsoft.com/office/2007/relationships/media" Target="../media/media3.wma"/><Relationship Id="rId15" Type="http://schemas.microsoft.com/office/2007/relationships/media" Target="../media/media8.wma"/><Relationship Id="rId23" Type="http://schemas.openxmlformats.org/officeDocument/2006/relationships/image" Target="../media/image5.png"/><Relationship Id="rId28" Type="http://schemas.microsoft.com/office/2007/relationships/hdphoto" Target="../media/hdphoto1.wdp"/><Relationship Id="rId10" Type="http://schemas.openxmlformats.org/officeDocument/2006/relationships/audio" Target="../media/media5.wma"/><Relationship Id="rId19" Type="http://schemas.openxmlformats.org/officeDocument/2006/relationships/slideLayout" Target="../slideLayouts/slideLayout7.xml"/><Relationship Id="rId31" Type="http://schemas.openxmlformats.org/officeDocument/2006/relationships/image" Target="../media/image12.png"/><Relationship Id="rId4" Type="http://schemas.openxmlformats.org/officeDocument/2006/relationships/audio" Target="../media/media2.wma"/><Relationship Id="rId9" Type="http://schemas.microsoft.com/office/2007/relationships/media" Target="../media/media5.wma"/><Relationship Id="rId14" Type="http://schemas.openxmlformats.org/officeDocument/2006/relationships/audio" Target="../media/media7.wma"/><Relationship Id="rId22" Type="http://schemas.openxmlformats.org/officeDocument/2006/relationships/image" Target="../media/image4.png"/><Relationship Id="rId27" Type="http://schemas.openxmlformats.org/officeDocument/2006/relationships/image" Target="../media/image9.png"/><Relationship Id="rId30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1056736" y="3341400"/>
            <a:ext cx="4744528" cy="4647426"/>
          </a:xfrm>
          <a:prstGeom prst="rect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dirty="0" smtClean="0"/>
              <a:t>Instrucción:</a:t>
            </a:r>
          </a:p>
          <a:p>
            <a:r>
              <a:rPr lang="es-MX" b="1" dirty="0" smtClean="0"/>
              <a:t>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L" altLang="es-CL" dirty="0">
                <a:solidFill>
                  <a:schemeClr val="tx1"/>
                </a:solidFill>
              </a:rPr>
              <a:t>Esta actividad consiste en identificar la cantidad de sílabas de algunas aves.</a:t>
            </a:r>
            <a:br>
              <a:rPr lang="es-CL" altLang="es-CL" dirty="0">
                <a:solidFill>
                  <a:schemeClr val="tx1"/>
                </a:solidFill>
              </a:rPr>
            </a:br>
            <a:endParaRPr lang="es-CL" altLang="es-CL" sz="800" dirty="0">
              <a:solidFill>
                <a:schemeClr val="tx1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L" altLang="es-CL" dirty="0" smtClean="0">
                <a:solidFill>
                  <a:schemeClr val="tx1"/>
                </a:solidFill>
              </a:rPr>
              <a:t>1. Haz </a:t>
            </a:r>
            <a:r>
              <a:rPr lang="es-CL" altLang="es-CL" dirty="0" err="1">
                <a:solidFill>
                  <a:schemeClr val="tx1"/>
                </a:solidFill>
              </a:rPr>
              <a:t>click</a:t>
            </a:r>
            <a:r>
              <a:rPr lang="es-CL" altLang="es-CL" dirty="0">
                <a:solidFill>
                  <a:schemeClr val="tx1"/>
                </a:solidFill>
              </a:rPr>
              <a:t> sobre un ave y escucha su nombre. </a:t>
            </a:r>
            <a:endParaRPr lang="es-CL" altLang="es-CL" sz="800" dirty="0">
              <a:solidFill>
                <a:schemeClr val="tx1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L" altLang="es-CL" dirty="0" smtClean="0">
                <a:solidFill>
                  <a:schemeClr val="tx1"/>
                </a:solidFill>
              </a:rPr>
              <a:t>2. Cuenten </a:t>
            </a:r>
            <a:r>
              <a:rPr lang="es-CL" altLang="es-CL" dirty="0">
                <a:solidFill>
                  <a:schemeClr val="tx1"/>
                </a:solidFill>
              </a:rPr>
              <a:t>cuantas sílabas tiene </a:t>
            </a:r>
            <a:endParaRPr lang="es-CL" altLang="es-CL" dirty="0" smtClean="0">
              <a:solidFill>
                <a:schemeClr val="tx1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L" altLang="es-CL" dirty="0" smtClean="0">
                <a:solidFill>
                  <a:schemeClr val="tx1"/>
                </a:solidFill>
              </a:rPr>
              <a:t>el </a:t>
            </a:r>
            <a:r>
              <a:rPr lang="es-CL" altLang="es-CL" dirty="0">
                <a:solidFill>
                  <a:schemeClr val="tx1"/>
                </a:solidFill>
              </a:rPr>
              <a:t>ave y conversen de que </a:t>
            </a:r>
            <a:r>
              <a:rPr lang="es-CL" altLang="es-CL" dirty="0" smtClean="0">
                <a:solidFill>
                  <a:schemeClr val="tx1"/>
                </a:solidFill>
              </a:rPr>
              <a:t>color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L" altLang="es-CL" dirty="0" smtClean="0">
                <a:solidFill>
                  <a:schemeClr val="tx1"/>
                </a:solidFill>
              </a:rPr>
              <a:t> </a:t>
            </a:r>
            <a:r>
              <a:rPr lang="es-CL" altLang="es-CL" dirty="0">
                <a:solidFill>
                  <a:schemeClr val="tx1"/>
                </a:solidFill>
              </a:rPr>
              <a:t>se debería pintar según la clave </a:t>
            </a:r>
            <a:endParaRPr lang="es-CL" altLang="es-CL" dirty="0" smtClean="0">
              <a:solidFill>
                <a:schemeClr val="tx1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L" altLang="es-CL" dirty="0" smtClean="0">
                <a:solidFill>
                  <a:schemeClr val="tx1"/>
                </a:solidFill>
              </a:rPr>
              <a:t>de </a:t>
            </a:r>
            <a:r>
              <a:rPr lang="es-CL" altLang="es-CL" dirty="0">
                <a:solidFill>
                  <a:schemeClr val="tx1"/>
                </a:solidFill>
              </a:rPr>
              <a:t>color. </a:t>
            </a:r>
            <a:endParaRPr lang="es-CL" altLang="es-CL" sz="800" dirty="0">
              <a:solidFill>
                <a:schemeClr val="tx1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L" altLang="es-CL" dirty="0" smtClean="0">
                <a:solidFill>
                  <a:schemeClr val="tx1"/>
                </a:solidFill>
              </a:rPr>
              <a:t>3. Haz </a:t>
            </a:r>
            <a:r>
              <a:rPr lang="es-CL" altLang="es-CL" dirty="0" err="1">
                <a:solidFill>
                  <a:schemeClr val="tx1"/>
                </a:solidFill>
              </a:rPr>
              <a:t>click</a:t>
            </a:r>
            <a:r>
              <a:rPr lang="es-CL" altLang="es-CL" dirty="0">
                <a:solidFill>
                  <a:schemeClr val="tx1"/>
                </a:solidFill>
              </a:rPr>
              <a:t> nuevamente en el </a:t>
            </a:r>
            <a:endParaRPr lang="es-CL" altLang="es-CL" dirty="0" smtClean="0">
              <a:solidFill>
                <a:schemeClr val="tx1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L" altLang="es-CL" dirty="0" smtClean="0">
                <a:solidFill>
                  <a:schemeClr val="tx1"/>
                </a:solidFill>
              </a:rPr>
              <a:t>dibujo </a:t>
            </a:r>
            <a:r>
              <a:rPr lang="es-CL" altLang="es-CL" dirty="0">
                <a:solidFill>
                  <a:schemeClr val="tx1"/>
                </a:solidFill>
              </a:rPr>
              <a:t>para comprobar si </a:t>
            </a:r>
            <a:r>
              <a:rPr lang="es-CL" altLang="es-CL" dirty="0" smtClean="0">
                <a:solidFill>
                  <a:schemeClr val="tx1"/>
                </a:solidFill>
              </a:rPr>
              <a:t>han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L" altLang="es-CL" dirty="0" smtClean="0">
                <a:solidFill>
                  <a:schemeClr val="tx1"/>
                </a:solidFill>
              </a:rPr>
              <a:t> </a:t>
            </a:r>
            <a:r>
              <a:rPr lang="es-CL" altLang="es-CL" dirty="0">
                <a:solidFill>
                  <a:schemeClr val="tx1"/>
                </a:solidFill>
              </a:rPr>
              <a:t>escogido bien.</a:t>
            </a:r>
            <a:endParaRPr lang="es-CL" altLang="es-CL" sz="800" dirty="0">
              <a:solidFill>
                <a:schemeClr val="tx1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L" altLang="es-CL" dirty="0" smtClean="0">
                <a:solidFill>
                  <a:schemeClr val="tx1"/>
                </a:solidFill>
              </a:rPr>
              <a:t>4. Pasa </a:t>
            </a:r>
            <a:r>
              <a:rPr lang="es-CL" altLang="es-CL" dirty="0">
                <a:solidFill>
                  <a:schemeClr val="tx1"/>
                </a:solidFill>
              </a:rPr>
              <a:t>a la siguiente </a:t>
            </a:r>
            <a:r>
              <a:rPr lang="es-CL" altLang="es-CL" dirty="0" smtClean="0">
                <a:solidFill>
                  <a:schemeClr val="tx1"/>
                </a:solidFill>
              </a:rPr>
              <a:t>ave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CL" b="1" dirty="0">
              <a:solidFill>
                <a:schemeClr val="tx1"/>
              </a:solidFill>
            </a:endParaRPr>
          </a:p>
          <a:p>
            <a:pPr algn="just"/>
            <a:r>
              <a:rPr lang="es-ES" sz="1600" b="1" dirty="0" smtClean="0"/>
              <a:t>Estímulos: </a:t>
            </a:r>
            <a:r>
              <a:rPr lang="es-ES" sz="1600" dirty="0" smtClean="0"/>
              <a:t>Cóndor</a:t>
            </a:r>
            <a:r>
              <a:rPr lang="es-ES" sz="1600" dirty="0"/>
              <a:t>, águila, cacatúa, loro, tucán, gaviota, picaflor, pelícano, pingüino.</a:t>
            </a:r>
            <a:endParaRPr lang="es-CL" sz="16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860" y="5803612"/>
            <a:ext cx="1410140" cy="25506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115416"/>
            <a:ext cx="21672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endParaRPr kumimoji="0" lang="es-CL" alt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5122" y="46030"/>
            <a:ext cx="7955280" cy="38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5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29445" y="459200"/>
            <a:ext cx="6882384" cy="8743188"/>
          </a:xfrm>
          <a:prstGeom prst="rect">
            <a:avLst/>
          </a:prstGeom>
        </p:spPr>
      </p:pic>
      <p:pic>
        <p:nvPicPr>
          <p:cNvPr id="25" name="Picture 2" descr="http://caligrafix.cl/wp-content/uploads/2013/11/logo-caligrafix-small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2" y="8564921"/>
            <a:ext cx="1562700" cy="57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" t="41209" r="79064" b="39701"/>
          <a:stretch/>
        </p:blipFill>
        <p:spPr>
          <a:xfrm>
            <a:off x="432488" y="4043586"/>
            <a:ext cx="983411" cy="165627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5" t="23146" r="62191" b="59156"/>
          <a:stretch/>
        </p:blipFill>
        <p:spPr>
          <a:xfrm>
            <a:off x="1514622" y="2469983"/>
            <a:ext cx="1069676" cy="153550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" t="12838" r="79984" b="70060"/>
          <a:stretch/>
        </p:blipFill>
        <p:spPr>
          <a:xfrm>
            <a:off x="237789" y="1586305"/>
            <a:ext cx="1121434" cy="148374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6" t="5116" r="5338" b="83151"/>
          <a:stretch/>
        </p:blipFill>
        <p:spPr>
          <a:xfrm>
            <a:off x="4048649" y="871847"/>
            <a:ext cx="2484000" cy="105436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7" t="77599" r="73538" b="2714"/>
          <a:stretch/>
        </p:blipFill>
        <p:spPr>
          <a:xfrm>
            <a:off x="420262" y="7195390"/>
            <a:ext cx="1380227" cy="170803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43" t="40049" r="3915" b="44043"/>
          <a:stretch/>
        </p:blipFill>
        <p:spPr>
          <a:xfrm>
            <a:off x="5254876" y="3948264"/>
            <a:ext cx="1328469" cy="138022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9337" b="51633" l="30765" r="54612">
                        <a14:foregroundMark x1="42172" y1="42843" x2="49211" y2="45053"/>
                        <a14:foregroundMark x1="37136" y1="43852" x2="34102" y2="43084"/>
                        <a14:foregroundMark x1="43386" y1="45629" x2="41626" y2="49039"/>
                        <a14:backgroundMark x1="44660" y1="50624" x2="39138" y2="51009"/>
                        <a14:backgroundMark x1="39624" y1="50624" x2="39624" y2="50624"/>
                        <a14:backgroundMark x1="40898" y1="50624" x2="40898" y2="50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22" t="40877" r="45823" b="48186"/>
          <a:stretch/>
        </p:blipFill>
        <p:spPr>
          <a:xfrm>
            <a:off x="2173377" y="4005414"/>
            <a:ext cx="1535501" cy="948906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80" t="69446" r="40631" b="16236"/>
          <a:stretch/>
        </p:blipFill>
        <p:spPr>
          <a:xfrm>
            <a:off x="2934778" y="6497968"/>
            <a:ext cx="1118754" cy="1242205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3" t="59084" r="55032" b="33704"/>
          <a:stretch/>
        </p:blipFill>
        <p:spPr>
          <a:xfrm>
            <a:off x="2034555" y="5593139"/>
            <a:ext cx="1034715" cy="62564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-29445" y="498015"/>
            <a:ext cx="6871850" cy="8747412"/>
          </a:xfrm>
          <a:prstGeom prst="rect">
            <a:avLst/>
          </a:prstGeom>
        </p:spPr>
      </p:pic>
      <p:pic>
        <p:nvPicPr>
          <p:cNvPr id="2050" name="Picture 2" descr="http://caligrafix.cl/wp-content/uploads/2013/11/logo-caligrafix-small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6" y="8550545"/>
            <a:ext cx="1562700" cy="57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1307464" y="36377"/>
            <a:ext cx="238309" cy="80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Rectángulo 22"/>
          <p:cNvSpPr/>
          <p:nvPr/>
        </p:nvSpPr>
        <p:spPr>
          <a:xfrm>
            <a:off x="1320821" y="398473"/>
            <a:ext cx="238309" cy="80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ngui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8" y="7450289"/>
            <a:ext cx="609600" cy="352489"/>
          </a:xfrm>
          <a:prstGeom prst="rect">
            <a:avLst/>
          </a:prstGeom>
        </p:spPr>
      </p:pic>
      <p:pic>
        <p:nvPicPr>
          <p:cNvPr id="8" name="aguil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9" y="1653923"/>
            <a:ext cx="609600" cy="352489"/>
          </a:xfrm>
          <a:prstGeom prst="rect">
            <a:avLst/>
          </a:prstGeom>
        </p:spPr>
      </p:pic>
      <p:pic>
        <p:nvPicPr>
          <p:cNvPr id="9" name="cacatu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008" y="2771295"/>
            <a:ext cx="609600" cy="352489"/>
          </a:xfrm>
          <a:prstGeom prst="rect">
            <a:avLst/>
          </a:prstGeom>
        </p:spPr>
      </p:pic>
      <p:pic>
        <p:nvPicPr>
          <p:cNvPr id="10" name="condo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276" y="1653923"/>
            <a:ext cx="609600" cy="352489"/>
          </a:xfrm>
          <a:prstGeom prst="rect">
            <a:avLst/>
          </a:prstGeom>
        </p:spPr>
      </p:pic>
      <p:pic>
        <p:nvPicPr>
          <p:cNvPr id="11" name="gaviot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99" y="4326844"/>
            <a:ext cx="609600" cy="352489"/>
          </a:xfrm>
          <a:prstGeom prst="rect">
            <a:avLst/>
          </a:prstGeom>
        </p:spPr>
      </p:pic>
      <p:pic>
        <p:nvPicPr>
          <p:cNvPr id="12" name="loro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00" y="4300639"/>
            <a:ext cx="609600" cy="352489"/>
          </a:xfrm>
          <a:prstGeom prst="rect">
            <a:avLst/>
          </a:prstGeom>
        </p:spPr>
      </p:pic>
      <p:pic>
        <p:nvPicPr>
          <p:cNvPr id="2048" name="pelicano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442" y="6842901"/>
            <a:ext cx="609600" cy="352489"/>
          </a:xfrm>
          <a:prstGeom prst="rect">
            <a:avLst/>
          </a:prstGeom>
        </p:spPr>
      </p:pic>
      <p:pic>
        <p:nvPicPr>
          <p:cNvPr id="2049" name="tucan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178" y="4424820"/>
            <a:ext cx="609600" cy="352489"/>
          </a:xfrm>
          <a:prstGeom prst="rect">
            <a:avLst/>
          </a:prstGeom>
        </p:spPr>
      </p:pic>
      <p:pic>
        <p:nvPicPr>
          <p:cNvPr id="2051" name="picaflor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698" y="5922495"/>
            <a:ext cx="609600" cy="35248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2"/>
          <a:srcRect b="13154"/>
          <a:stretch/>
        </p:blipFill>
        <p:spPr>
          <a:xfrm>
            <a:off x="1453008" y="-13383"/>
            <a:ext cx="3755351" cy="52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0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reviews.123rf.com/images/primeproud/primeproud1201/primeproud120100055/11804427-Wood-board-and-paper-sheet-with-black-paper-clip--Stock-Vector-board-notice-bullet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289">
            <a:off x="-1247358" y="-205138"/>
            <a:ext cx="9126232" cy="912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 rot="20627537">
            <a:off x="1035169" y="2363637"/>
            <a:ext cx="334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latin typeface="Comic Sans MS" panose="030F0702030302020204" pitchFamily="66" charset="0"/>
              </a:rPr>
              <a:t>Actividad Complementaria </a:t>
            </a:r>
            <a:endParaRPr lang="es-CL" b="1" dirty="0">
              <a:latin typeface="Comic Sans MS" panose="030F0702030302020204" pitchFamily="66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 rot="20627537">
            <a:off x="1270314" y="2604478"/>
            <a:ext cx="3704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Calibri" panose="020F0502020204030204" pitchFamily="34" charset="0"/>
              </a:rPr>
              <a:t>¿A qué grupo pertenecen los dibujos que vimos? ¿Cuál es el hábitat de cada uno? </a:t>
            </a:r>
            <a:r>
              <a:rPr lang="es-MX" smtClean="0">
                <a:latin typeface="Calibri" panose="020F0502020204030204" pitchFamily="34" charset="0"/>
              </a:rPr>
              <a:t>Coméntalo.</a:t>
            </a:r>
            <a:endParaRPr lang="es-MX" dirty="0">
              <a:latin typeface="Calibri" panose="020F0502020204030204" pitchFamily="34" charset="0"/>
            </a:endParaRPr>
          </a:p>
          <a:p>
            <a:endParaRPr lang="es-CL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77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734</TotalTime>
  <Words>40</Words>
  <Application>Microsoft Office PowerPoint</Application>
  <PresentationFormat>Presentación en pantalla (4:3)</PresentationFormat>
  <Paragraphs>17</Paragraphs>
  <Slides>3</Slides>
  <Notes>0</Notes>
  <HiddenSlides>0</HiddenSlides>
  <MMClips>9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Comic Sans MS</vt:lpstr>
      <vt:lpstr>Tema de Office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Claudia Arenas</dc:creator>
  <cp:lastModifiedBy>Claudia Arenas</cp:lastModifiedBy>
  <cp:revision>36</cp:revision>
  <dcterms:created xsi:type="dcterms:W3CDTF">2015-03-19T00:40:34Z</dcterms:created>
  <dcterms:modified xsi:type="dcterms:W3CDTF">2015-06-17T14:18:45Z</dcterms:modified>
</cp:coreProperties>
</file>